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12" r:id="rId10"/>
    <p:sldId id="327" r:id="rId11"/>
    <p:sldId id="328" r:id="rId12"/>
    <p:sldId id="329" r:id="rId13"/>
    <p:sldId id="330" r:id="rId14"/>
    <p:sldId id="336" r:id="rId15"/>
    <p:sldId id="337" r:id="rId16"/>
    <p:sldId id="331" r:id="rId17"/>
    <p:sldId id="333" r:id="rId18"/>
    <p:sldId id="334" r:id="rId19"/>
    <p:sldId id="335" r:id="rId20"/>
    <p:sldId id="313" r:id="rId21"/>
    <p:sldId id="314" r:id="rId22"/>
    <p:sldId id="315" r:id="rId23"/>
    <p:sldId id="316" r:id="rId24"/>
    <p:sldId id="317" r:id="rId25"/>
    <p:sldId id="318" r:id="rId26"/>
    <p:sldId id="319" r:id="rId27"/>
  </p:sldIdLst>
  <p:sldSz cx="9906000" cy="6858000" type="A4"/>
  <p:notesSz cx="7104063" cy="10234613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90" autoAdjust="0"/>
  </p:normalViewPr>
  <p:slideViewPr>
    <p:cSldViewPr>
      <p:cViewPr varScale="1">
        <p:scale>
          <a:sx n="64" d="100"/>
          <a:sy n="64" d="100"/>
        </p:scale>
        <p:origin x="-798" y="-4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AC3E3A1-E41A-4227-B246-4EC9AF64CA8B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781050" y="768350"/>
            <a:ext cx="554196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22-1-2026</a:t>
            </a:fld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digikey.nl/nl/resources/online-conversion-calculator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52472" y="71414"/>
            <a:ext cx="7786742" cy="5474824"/>
          </a:xfrm>
        </p:spPr>
        <p:txBody>
          <a:bodyPr>
            <a:normAutofit/>
          </a:bodyPr>
          <a:lstStyle/>
          <a:p>
            <a:pPr algn="ctr"/>
            <a:r>
              <a:rPr lang="nl-NL" dirty="0" err="1" smtClean="0">
                <a:solidFill>
                  <a:schemeClr val="tx1"/>
                </a:solidFill>
              </a:rPr>
              <a:t>TechDen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b="0" dirty="0" smtClean="0">
                <a:solidFill>
                  <a:schemeClr val="tx1"/>
                </a:solidFill>
              </a:rPr>
              <a:t>Zwolle</a:t>
            </a:r>
            <a:r>
              <a:rPr lang="nl-NL" dirty="0" smtClean="0">
                <a:solidFill>
                  <a:schemeClr val="tx1"/>
                </a:solidFill>
              </a:rPr>
              <a:t/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/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                    Workshop 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                     </a:t>
            </a:r>
            <a:r>
              <a:rPr lang="nl-NL" dirty="0" smtClean="0">
                <a:solidFill>
                  <a:srgbClr val="0070C0"/>
                </a:solidFill>
              </a:rPr>
              <a:t>Elektronica</a:t>
            </a:r>
            <a:br>
              <a:rPr lang="nl-NL" dirty="0" smtClean="0">
                <a:solidFill>
                  <a:srgbClr val="0070C0"/>
                </a:solidFill>
              </a:rPr>
            </a:br>
            <a:r>
              <a:rPr lang="nl-NL" dirty="0" smtClean="0">
                <a:solidFill>
                  <a:srgbClr val="0070C0"/>
                </a:solidFill>
              </a:rPr>
              <a:t>                   voor </a:t>
            </a:r>
            <a:br>
              <a:rPr lang="nl-NL" dirty="0" smtClean="0">
                <a:solidFill>
                  <a:srgbClr val="0070C0"/>
                </a:solidFill>
              </a:rPr>
            </a:br>
            <a:r>
              <a:rPr lang="nl-NL" dirty="0" smtClean="0">
                <a:solidFill>
                  <a:srgbClr val="0070C0"/>
                </a:solidFill>
              </a:rPr>
              <a:t>                     beginners</a:t>
            </a:r>
            <a:r>
              <a:rPr lang="nl-NL" dirty="0" smtClean="0">
                <a:solidFill>
                  <a:schemeClr val="tx1"/>
                </a:solidFill>
              </a:rPr>
              <a:t/>
            </a:r>
            <a:br>
              <a:rPr lang="nl-NL" dirty="0" smtClean="0">
                <a:solidFill>
                  <a:schemeClr val="tx1"/>
                </a:solidFill>
              </a:rPr>
            </a:b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471" y="5536409"/>
            <a:ext cx="3921125" cy="116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AutoShape 2" descr="blob:https://web.whatsapp.com/3bd082ec-ae1b-4568-8d37-00635492076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0" name="AutoShape 4" descr="blob:https://web.whatsapp.com/3bd082ec-ae1b-4568-8d37-00635492076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16" y="2071678"/>
            <a:ext cx="4714908" cy="2977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21717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2406" y="71414"/>
            <a:ext cx="8915400" cy="1143000"/>
          </a:xfrm>
        </p:spPr>
        <p:txBody>
          <a:bodyPr/>
          <a:lstStyle/>
          <a:p>
            <a:r>
              <a:rPr lang="nl-NL" dirty="0" smtClean="0"/>
              <a:t>Intermezzo2; Wet van Ohm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82" y="1000108"/>
            <a:ext cx="2786082" cy="280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0124" y="1000108"/>
            <a:ext cx="29146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30" y="3857628"/>
            <a:ext cx="326706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95744" y="3857628"/>
            <a:ext cx="4686867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229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Schakeling6; </a:t>
            </a:r>
            <a:r>
              <a:rPr lang="en-US" dirty="0" err="1" smtClean="0"/>
              <a:t>Condensator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166654" y="4929198"/>
            <a:ext cx="8728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condensator -&gt; wateremmer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&gt;&gt; De emmer wordt gevuld met de knop “Laden” en geleegd met “Ontladen”</a:t>
            </a:r>
            <a:br>
              <a:rPr lang="nl-NL" dirty="0" smtClean="0"/>
            </a:br>
            <a:r>
              <a:rPr lang="nl-NL" dirty="0" smtClean="0"/>
              <a:t>De LED gaat branden totdat de condensator leeg is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15" y="1285860"/>
            <a:ext cx="378690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44" y="1357298"/>
            <a:ext cx="5511603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Schakeling7; Diode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166654" y="5572140"/>
            <a:ext cx="8140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Diode -&gt; luchtventiel of terugslagklep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Met knop S1 gaat één LED branden, met knop S2 lichten twee </a:t>
            </a:r>
            <a:r>
              <a:rPr lang="nl-NL" dirty="0" err="1" smtClean="0"/>
              <a:t>LEDs</a:t>
            </a:r>
            <a:r>
              <a:rPr lang="nl-NL" dirty="0" smtClean="0"/>
              <a:t> op </a:t>
            </a:r>
          </a:p>
          <a:p>
            <a:r>
              <a:rPr lang="nl-NL" dirty="0" smtClean="0"/>
              <a:t>&gt;&gt;Een diode laat stroom in één richting door, </a:t>
            </a:r>
          </a:p>
          <a:p>
            <a:r>
              <a:rPr lang="nl-NL" dirty="0" smtClean="0"/>
              <a:t> terwijl deze in de andere richting wordt geblokkeerd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0963" y="1285860"/>
            <a:ext cx="6836693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29" y="1285860"/>
            <a:ext cx="2446797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Schakeling8; Transistor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schakelaar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166654" y="5286388"/>
            <a:ext cx="7944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Transistor -&gt; schakelaar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&gt;&gt; De </a:t>
            </a:r>
            <a:r>
              <a:rPr lang="nl-NL" dirty="0" err="1" smtClean="0"/>
              <a:t>transitor</a:t>
            </a:r>
            <a:r>
              <a:rPr lang="nl-NL" dirty="0" smtClean="0"/>
              <a:t> gaat “uit” (sperren) als de knop wordt ingedrukt en</a:t>
            </a:r>
          </a:p>
          <a:p>
            <a:r>
              <a:rPr lang="nl-NL" dirty="0" smtClean="0"/>
              <a:t>“aan” (geleiden) als de knop wordt losgelaten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16" y="1357298"/>
            <a:ext cx="3071834" cy="368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925" y="1357298"/>
            <a:ext cx="6450851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Intermezzo3 – NPN transistor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44" y="1285860"/>
            <a:ext cx="206327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vak 7"/>
          <p:cNvSpPr txBox="1"/>
          <p:nvPr/>
        </p:nvSpPr>
        <p:spPr>
          <a:xfrm>
            <a:off x="1738290" y="16430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kstvak 8"/>
          <p:cNvSpPr txBox="1"/>
          <p:nvPr/>
        </p:nvSpPr>
        <p:spPr>
          <a:xfrm>
            <a:off x="523844" y="3441680"/>
            <a:ext cx="92143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Een </a:t>
            </a:r>
            <a:r>
              <a:rPr lang="nl-NL" dirty="0" err="1" smtClean="0"/>
              <a:t>NPN-transistor</a:t>
            </a:r>
            <a:r>
              <a:rPr lang="nl-NL" dirty="0" smtClean="0"/>
              <a:t> is een elektronische schakelaar </a:t>
            </a:r>
          </a:p>
          <a:p>
            <a:r>
              <a:rPr lang="nl-NL" dirty="0" smtClean="0"/>
              <a:t>die je met een kleine positieve stroom op de basis (B) kunt aansturen, waardoor </a:t>
            </a:r>
          </a:p>
          <a:p>
            <a:r>
              <a:rPr lang="nl-NL" dirty="0" smtClean="0"/>
              <a:t>er een veel grotere stroom van de collector (C) naar de </a:t>
            </a:r>
            <a:r>
              <a:rPr lang="nl-NL" dirty="0" err="1" smtClean="0"/>
              <a:t>emitter</a:t>
            </a:r>
            <a:r>
              <a:rPr lang="nl-NL" dirty="0" smtClean="0"/>
              <a:t> (E) kan lopen.</a:t>
            </a:r>
          </a:p>
          <a:p>
            <a:r>
              <a:rPr lang="nl-NL" dirty="0" smtClean="0"/>
              <a:t> </a:t>
            </a:r>
          </a:p>
          <a:p>
            <a:r>
              <a:rPr lang="nl-NL" dirty="0" smtClean="0"/>
              <a:t>Zie het als een kraan: een klein beetje draaien aan de hendel (basisstroom) </a:t>
            </a:r>
          </a:p>
          <a:p>
            <a:r>
              <a:rPr lang="nl-NL" dirty="0" smtClean="0"/>
              <a:t>opent de hoofdkraan (</a:t>
            </a:r>
            <a:r>
              <a:rPr lang="nl-NL" dirty="0" err="1" smtClean="0"/>
              <a:t>collector-emitter</a:t>
            </a:r>
            <a:r>
              <a:rPr lang="nl-NL" dirty="0" smtClean="0"/>
              <a:t> stroom)</a:t>
            </a:r>
          </a:p>
          <a:p>
            <a:endParaRPr lang="nl-NL" dirty="0" smtClean="0"/>
          </a:p>
          <a:p>
            <a:r>
              <a:rPr lang="nl-NL" dirty="0" smtClean="0"/>
              <a:t>Een NPN transistor schakelt 'aan' als de basis ‘positief' wordt ten opzichte</a:t>
            </a:r>
          </a:p>
          <a:p>
            <a:r>
              <a:rPr lang="nl-NL" dirty="0" smtClean="0"/>
              <a:t>van de </a:t>
            </a:r>
            <a:r>
              <a:rPr lang="nl-NL" dirty="0" err="1" smtClean="0"/>
              <a:t>emitter</a:t>
            </a:r>
            <a:r>
              <a:rPr lang="nl-NL" dirty="0" smtClean="0"/>
              <a:t>. De belasting wordt daarbij naar de GND geschakeld</a:t>
            </a:r>
            <a:endParaRPr lang="en-US" dirty="0" smtClean="0"/>
          </a:p>
          <a:p>
            <a:endParaRPr lang="nl-NL" dirty="0" smtClean="0"/>
          </a:p>
          <a:p>
            <a:r>
              <a:rPr lang="nl-NL" dirty="0" smtClean="0"/>
              <a:t>'NPN' staat voor de opbouw (</a:t>
            </a:r>
            <a:r>
              <a:rPr lang="nl-NL" dirty="0" err="1" smtClean="0"/>
              <a:t>Negatief-Positief-Negatief</a:t>
            </a:r>
            <a:r>
              <a:rPr lang="nl-NL" dirty="0" smtClean="0"/>
              <a:t> halfgeleider). </a:t>
            </a:r>
          </a:p>
          <a:p>
            <a:endParaRPr lang="nl-NL" dirty="0" smtClean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927" y="1142984"/>
            <a:ext cx="1857388" cy="21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229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Intermezzo4 – PNP transistor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1738290" y="16430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kstvak 8"/>
          <p:cNvSpPr txBox="1"/>
          <p:nvPr/>
        </p:nvSpPr>
        <p:spPr>
          <a:xfrm>
            <a:off x="523844" y="3786190"/>
            <a:ext cx="89386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Een </a:t>
            </a:r>
            <a:r>
              <a:rPr lang="nl-NL" dirty="0" err="1" smtClean="0"/>
              <a:t>PNP-transistor</a:t>
            </a:r>
            <a:r>
              <a:rPr lang="nl-NL" dirty="0" smtClean="0"/>
              <a:t> is een elektronische schakelaar </a:t>
            </a:r>
          </a:p>
          <a:p>
            <a:r>
              <a:rPr lang="nl-NL" dirty="0" smtClean="0"/>
              <a:t>die je met een kleine stroom op de basis (B) kunt aansturen, waardoor </a:t>
            </a:r>
          </a:p>
          <a:p>
            <a:r>
              <a:rPr lang="nl-NL" dirty="0" smtClean="0"/>
              <a:t>Er een veel grotere stroom van de </a:t>
            </a:r>
            <a:r>
              <a:rPr lang="nl-NL" dirty="0" err="1" smtClean="0"/>
              <a:t>emitter</a:t>
            </a:r>
            <a:r>
              <a:rPr lang="nl-NL" dirty="0" smtClean="0"/>
              <a:t> (E) naar de collector (C) kan lopen </a:t>
            </a:r>
          </a:p>
          <a:p>
            <a:r>
              <a:rPr lang="nl-NL" dirty="0" smtClean="0"/>
              <a:t>Dit is het omgekeerde van een </a:t>
            </a:r>
            <a:r>
              <a:rPr lang="nl-NL" dirty="0" err="1" smtClean="0"/>
              <a:t>NPN-transistor</a:t>
            </a:r>
            <a:r>
              <a:rPr lang="nl-NL" dirty="0" smtClean="0"/>
              <a:t>.</a:t>
            </a:r>
          </a:p>
          <a:p>
            <a:endParaRPr lang="nl-NL" dirty="0" smtClean="0"/>
          </a:p>
          <a:p>
            <a:r>
              <a:rPr lang="nl-NL" dirty="0" smtClean="0"/>
              <a:t>Een PNP transistor schakelt ‘aan’ als de basis ‘negatief' wordt ten opzichte</a:t>
            </a:r>
          </a:p>
          <a:p>
            <a:r>
              <a:rPr lang="nl-NL" dirty="0" smtClean="0"/>
              <a:t>van de </a:t>
            </a:r>
            <a:r>
              <a:rPr lang="nl-NL" dirty="0" err="1" smtClean="0"/>
              <a:t>emitter</a:t>
            </a:r>
            <a:r>
              <a:rPr lang="nl-NL" dirty="0" smtClean="0"/>
              <a:t>. De belasting wordt daarbij naar de + geschakeld.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472" y="1500174"/>
            <a:ext cx="1600212" cy="1466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992" y="1285860"/>
            <a:ext cx="19812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229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Schakeling9; Transistor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versterker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238092" y="4929198"/>
            <a:ext cx="9674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Transistor -&gt; versterker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&gt;&gt; Door de twee pinnetjes intussen je vingers te nemen gaat er een klein stroompje</a:t>
            </a:r>
          </a:p>
          <a:p>
            <a:r>
              <a:rPr lang="nl-NL" dirty="0" smtClean="0"/>
              <a:t> via je lichaam door de transistor lopen. De transistor versterkt dit in een grotere </a:t>
            </a:r>
          </a:p>
          <a:p>
            <a:r>
              <a:rPr lang="nl-NL" dirty="0" smtClean="0"/>
              <a:t>stroom door de LED die vervolgens oplicht. </a:t>
            </a:r>
          </a:p>
          <a:p>
            <a:r>
              <a:rPr lang="nl-NL" dirty="0" smtClean="0"/>
              <a:t>Als je vingers een beetje nat maakt zal de LED feller oplichten.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54" y="1071546"/>
            <a:ext cx="31242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1364" y="1071546"/>
            <a:ext cx="6452179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Schakeling10; </a:t>
            </a:r>
            <a:r>
              <a:rPr lang="en-US" dirty="0" err="1" smtClean="0"/>
              <a:t>Inschakelvertraging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238092" y="5429264"/>
            <a:ext cx="8226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Als de knop wordt losgelaten duurt het even voordat de LED aangaat</a:t>
            </a:r>
          </a:p>
          <a:p>
            <a:r>
              <a:rPr lang="nl-NL" dirty="0" smtClean="0"/>
              <a:t>&gt;&gt;De “emmer” (condensator) wordt langzaam via de weerstand gevuld.</a:t>
            </a:r>
          </a:p>
          <a:p>
            <a:r>
              <a:rPr lang="nl-NL" dirty="0" smtClean="0"/>
              <a:t>Naarmate de condensator voller raakt, gaat de LED geleidelijk aan.</a:t>
            </a:r>
          </a:p>
          <a:p>
            <a:r>
              <a:rPr lang="nl-NL" dirty="0" smtClean="0"/>
              <a:t>Door de knop in te drukken wordt de condensator in één keer geleegd.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16" y="1285860"/>
            <a:ext cx="31146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9925" y="1285860"/>
            <a:ext cx="6464703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Schakeling11; </a:t>
            </a:r>
            <a:r>
              <a:rPr lang="en-US" dirty="0" err="1" smtClean="0"/>
              <a:t>Uitschakelvertraging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238092" y="5429264"/>
            <a:ext cx="78005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Als de knop wordt losgelaten duurt het even voordat de LED uitgaat</a:t>
            </a:r>
          </a:p>
          <a:p>
            <a:r>
              <a:rPr lang="nl-NL" dirty="0" smtClean="0"/>
              <a:t>&gt;&gt;De “emmer” (condensator) wordt snel via de knop gevuld en</a:t>
            </a:r>
          </a:p>
          <a:p>
            <a:r>
              <a:rPr lang="nl-NL" dirty="0" smtClean="0"/>
              <a:t>loopt langzaam via de weerstand R2 leeg</a:t>
            </a: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85860"/>
            <a:ext cx="3309926" cy="373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1364" y="1285860"/>
            <a:ext cx="6465139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Schakeling12; </a:t>
            </a:r>
            <a:r>
              <a:rPr lang="en-US" dirty="0" err="1" smtClean="0"/>
              <a:t>Knipperlicht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238092" y="4572008"/>
            <a:ext cx="9525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Hier worden eigenlijk twee inschakelvertragingen gecombineerd, alleen worden </a:t>
            </a:r>
          </a:p>
          <a:p>
            <a:r>
              <a:rPr lang="nl-NL" dirty="0" smtClean="0"/>
              <a:t>de condensatoren niet leeggemaakt met een drukknopje, maar met de transistor </a:t>
            </a:r>
          </a:p>
          <a:p>
            <a:r>
              <a:rPr lang="nl-NL" dirty="0" smtClean="0"/>
              <a:t>van de andere kant.  Terwijl aan één kant de condensator volloopt, </a:t>
            </a:r>
          </a:p>
          <a:p>
            <a:r>
              <a:rPr lang="nl-NL" dirty="0" smtClean="0"/>
              <a:t>loopt hij aan de andere kant leeg. En dat steeds om de beurt. </a:t>
            </a:r>
          </a:p>
          <a:p>
            <a:r>
              <a:rPr lang="nl-NL" dirty="0" smtClean="0"/>
              <a:t>Zo krijg je een knipperlicht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15" y="1142984"/>
            <a:ext cx="4357719" cy="310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4372" y="1214422"/>
            <a:ext cx="5295894" cy="298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523844" y="1000108"/>
            <a:ext cx="8915400" cy="45259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Voor</a:t>
            </a:r>
            <a:r>
              <a:rPr lang="en-US" dirty="0" smtClean="0"/>
              <a:t> even </a:t>
            </a:r>
            <a:r>
              <a:rPr lang="en-US" dirty="0" err="1" smtClean="0"/>
              <a:t>snel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schakeling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Opbouwen</a:t>
            </a:r>
            <a:r>
              <a:rPr lang="en-US" dirty="0" smtClean="0"/>
              <a:t> en </a:t>
            </a:r>
            <a:r>
              <a:rPr lang="en-US" dirty="0" err="1" smtClean="0"/>
              <a:t>testen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71414"/>
            <a:ext cx="8915400" cy="1143000"/>
          </a:xfrm>
        </p:spPr>
        <p:txBody>
          <a:bodyPr/>
          <a:lstStyle/>
          <a:p>
            <a:r>
              <a:rPr lang="en-US" dirty="0" smtClean="0"/>
              <a:t>Breadboard (</a:t>
            </a:r>
            <a:r>
              <a:rPr lang="en-US" dirty="0" err="1" smtClean="0"/>
              <a:t>Prikbord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1826" y="71414"/>
            <a:ext cx="28956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870839" y="1296055"/>
            <a:ext cx="3552854" cy="510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vak 6"/>
          <p:cNvSpPr txBox="1"/>
          <p:nvPr/>
        </p:nvSpPr>
        <p:spPr>
          <a:xfrm>
            <a:off x="95216" y="5715016"/>
            <a:ext cx="509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elektrische</a:t>
            </a:r>
            <a:r>
              <a:rPr lang="en-US" dirty="0" smtClean="0"/>
              <a:t> </a:t>
            </a:r>
            <a:r>
              <a:rPr lang="en-US" dirty="0" err="1" smtClean="0"/>
              <a:t>verbindingen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ingebouwd</a:t>
            </a:r>
            <a:endParaRPr lang="en-US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4390" y="2928934"/>
            <a:ext cx="2103107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kstvak 8"/>
          <p:cNvSpPr txBox="1"/>
          <p:nvPr/>
        </p:nvSpPr>
        <p:spPr>
          <a:xfrm>
            <a:off x="5810256" y="6072206"/>
            <a:ext cx="3767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/>
              <a:t>Snoertjes om verschillende rijen</a:t>
            </a:r>
          </a:p>
          <a:p>
            <a:pPr algn="ctr"/>
            <a:r>
              <a:rPr lang="nl-NL" dirty="0" smtClean="0"/>
              <a:t> met elkaar te verbinden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66765812"/>
              </p:ext>
            </p:extLst>
          </p:nvPr>
        </p:nvGraphicFramePr>
        <p:xfrm>
          <a:off x="495300" y="1481138"/>
          <a:ext cx="8850188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43924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Schema symbool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Component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Analogie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Grote Weerstand - Dunne waterbuis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Kleine Weerstand – Dikke waterbuis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Kleine wateremmer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Grote wateremmer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            of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Luchtventiel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Componenten (1)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1916832"/>
            <a:ext cx="10953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188" y="2852936"/>
            <a:ext cx="11906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96" y="3819525"/>
            <a:ext cx="6381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2813" y="4665663"/>
            <a:ext cx="8001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96" y="4675188"/>
            <a:ext cx="8286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2760" y="1859681"/>
            <a:ext cx="139065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9405" y="2805113"/>
            <a:ext cx="991468" cy="8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9406" y="3721414"/>
            <a:ext cx="760544" cy="87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7210" y="4624388"/>
            <a:ext cx="752539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5868" y="4645124"/>
            <a:ext cx="12954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8693" y="2831463"/>
            <a:ext cx="9429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427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14631763"/>
              </p:ext>
            </p:extLst>
          </p:nvPr>
        </p:nvGraphicFramePr>
        <p:xfrm>
          <a:off x="495300" y="1481138"/>
          <a:ext cx="8922196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44644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Schema symbool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Component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Analogie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Waterkraan (hard – zacht)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Waterklep (aan – uit)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Schakelaar (aan/uit)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smtClean="0"/>
                        <a:t>of Versterker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           </a:t>
                      </a:r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Schokbreker / trilveertje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Componenten (2)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1916832"/>
            <a:ext cx="14859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2788370"/>
            <a:ext cx="9906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0632" y="2816945"/>
            <a:ext cx="10096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3717032"/>
            <a:ext cx="13620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274" y="4686010"/>
            <a:ext cx="795884" cy="97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64768" y="1916832"/>
            <a:ext cx="880741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2068" y="2816945"/>
            <a:ext cx="893441" cy="82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5388" y="3717032"/>
            <a:ext cx="819460" cy="86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7756" y="4657552"/>
            <a:ext cx="691487" cy="107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4133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688116962"/>
              </p:ext>
            </p:extLst>
          </p:nvPr>
        </p:nvGraphicFramePr>
        <p:xfrm>
          <a:off x="495300" y="1481138"/>
          <a:ext cx="8922196" cy="428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44644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Schema symbool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Component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Analogie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Slinger van klok</a:t>
                      </a:r>
                      <a:endParaRPr lang="nl-NL" dirty="0"/>
                    </a:p>
                  </a:txBody>
                  <a:tcPr/>
                </a:tc>
              </a:tr>
              <a:tr h="145471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Waterpomp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1548422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Componenten (3)</a:t>
            </a:r>
            <a:endParaRPr lang="nl-N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1844824"/>
            <a:ext cx="9525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9653" y="4320059"/>
            <a:ext cx="2059091" cy="126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2852936"/>
            <a:ext cx="11620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2760" y="1844824"/>
            <a:ext cx="1179173" cy="8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6776" y="4365104"/>
            <a:ext cx="12668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9624" y="2815581"/>
            <a:ext cx="945444" cy="133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13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smtClean="0">
                <a:hlinkClick r:id="rId2"/>
              </a:rPr>
              <a:t>Online </a:t>
            </a:r>
            <a:r>
              <a:rPr lang="nl-NL" b="1" dirty="0">
                <a:hlinkClick r:id="rId2"/>
              </a:rPr>
              <a:t>conversiecalculators van </a:t>
            </a:r>
            <a:r>
              <a:rPr lang="nl-NL" b="1" dirty="0" err="1">
                <a:hlinkClick r:id="rId2"/>
              </a:rPr>
              <a:t>Digi-Key</a:t>
            </a:r>
            <a:endParaRPr lang="nl-NL" b="1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Handige tools</a:t>
            </a:r>
            <a:endParaRPr lang="nl-N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169" y="2060848"/>
            <a:ext cx="876398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952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Codes condensatoren</a:t>
            </a:r>
            <a:endParaRPr lang="nl-N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332" y="1483097"/>
            <a:ext cx="859155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862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555 Oscillator (op keyboard kitje)</a:t>
            </a:r>
            <a:endParaRPr lang="nl-N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520" y="1445270"/>
            <a:ext cx="7781925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6720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TechDen Zwolle</a:t>
            </a:r>
            <a:endParaRPr lang="nl-NL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2007" y="1988840"/>
            <a:ext cx="6233493" cy="3528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626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op je breadboard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158" y="1037992"/>
            <a:ext cx="6593570" cy="447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vak 4"/>
          <p:cNvSpPr txBox="1"/>
          <p:nvPr/>
        </p:nvSpPr>
        <p:spPr>
          <a:xfrm>
            <a:off x="4881562" y="3500438"/>
            <a:ext cx="194155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Ingesteld</a:t>
            </a:r>
            <a:r>
              <a:rPr lang="en-US" dirty="0" smtClean="0"/>
              <a:t> op 5V</a:t>
            </a:r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738158" y="1785926"/>
            <a:ext cx="135005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9V </a:t>
            </a:r>
            <a:r>
              <a:rPr lang="en-US" dirty="0" err="1" smtClean="0"/>
              <a:t>Batterij</a:t>
            </a:r>
            <a:endParaRPr lang="en-US" dirty="0"/>
          </a:p>
        </p:txBody>
      </p:sp>
      <p:sp>
        <p:nvSpPr>
          <p:cNvPr id="7" name="Tekstvak 6"/>
          <p:cNvSpPr txBox="1"/>
          <p:nvPr/>
        </p:nvSpPr>
        <p:spPr>
          <a:xfrm>
            <a:off x="4738686" y="2500306"/>
            <a:ext cx="249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= +5V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Blauw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= 0V (of GND)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2595546" y="4429132"/>
            <a:ext cx="97815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On/Off</a:t>
            </a:r>
            <a:endParaRPr lang="en-US" dirty="0"/>
          </a:p>
        </p:txBody>
      </p:sp>
      <p:sp>
        <p:nvSpPr>
          <p:cNvPr id="9" name="Tekstvak 8"/>
          <p:cNvSpPr txBox="1"/>
          <p:nvPr/>
        </p:nvSpPr>
        <p:spPr>
          <a:xfrm>
            <a:off x="452406" y="5572140"/>
            <a:ext cx="949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De batterij/voeding kan je zien als een waterpomp,</a:t>
            </a:r>
          </a:p>
          <a:p>
            <a:r>
              <a:rPr lang="nl-NL" dirty="0" smtClean="0">
                <a:solidFill>
                  <a:srgbClr val="0070C0"/>
                </a:solidFill>
              </a:rPr>
              <a:t>het water stroomt door een waterbuis of tuinslang zodra de kraan open gaat. </a:t>
            </a:r>
          </a:p>
          <a:p>
            <a:r>
              <a:rPr lang="nl-NL" dirty="0" smtClean="0"/>
              <a:t>&gt;&gt;Als het stroomt, gaat deze van hoge druk (+5V) naar lage druk (0V of GND)</a:t>
            </a:r>
          </a:p>
          <a:p>
            <a:r>
              <a:rPr lang="nl-NL" dirty="0" smtClean="0"/>
              <a:t>De </a:t>
            </a:r>
            <a:r>
              <a:rPr lang="nl-NL" dirty="0" err="1" smtClean="0"/>
              <a:t>On</a:t>
            </a:r>
            <a:r>
              <a:rPr lang="nl-NL" dirty="0" smtClean="0"/>
              <a:t>/</a:t>
            </a:r>
            <a:r>
              <a:rPr lang="nl-NL" dirty="0" err="1" smtClean="0"/>
              <a:t>Off</a:t>
            </a:r>
            <a:r>
              <a:rPr lang="nl-NL" dirty="0" smtClean="0"/>
              <a:t> schakelaar op de voedingsmodule is de kraan die open of dicht staat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Schakeling1; LED</a:t>
            </a:r>
            <a:endParaRPr lang="en-US" dirty="0"/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08" y="1428736"/>
            <a:ext cx="7315251" cy="409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kstvak 8"/>
          <p:cNvSpPr txBox="1"/>
          <p:nvPr/>
        </p:nvSpPr>
        <p:spPr>
          <a:xfrm>
            <a:off x="6238884" y="5214950"/>
            <a:ext cx="320472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“De </a:t>
            </a:r>
            <a:r>
              <a:rPr lang="en-US" i="1" dirty="0" err="1" smtClean="0"/>
              <a:t>korte</a:t>
            </a:r>
            <a:r>
              <a:rPr lang="en-US" i="1" dirty="0" smtClean="0"/>
              <a:t> </a:t>
            </a:r>
            <a:r>
              <a:rPr lang="en-US" i="1" dirty="0" err="1" smtClean="0"/>
              <a:t>kathode</a:t>
            </a:r>
            <a:r>
              <a:rPr lang="en-US" i="1" dirty="0" smtClean="0"/>
              <a:t>” (= min)</a:t>
            </a:r>
            <a:endParaRPr lang="en-US" i="1" dirty="0"/>
          </a:p>
        </p:txBody>
      </p:sp>
      <p:sp>
        <p:nvSpPr>
          <p:cNvPr id="10" name="Tekstvak 9"/>
          <p:cNvSpPr txBox="1"/>
          <p:nvPr/>
        </p:nvSpPr>
        <p:spPr>
          <a:xfrm>
            <a:off x="7310454" y="3286124"/>
            <a:ext cx="2286203" cy="92333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een weerstand kan</a:t>
            </a:r>
          </a:p>
          <a:p>
            <a:r>
              <a:rPr lang="nl-NL" dirty="0" smtClean="0"/>
              <a:t> de stroom wat </a:t>
            </a:r>
          </a:p>
          <a:p>
            <a:r>
              <a:rPr lang="nl-NL" dirty="0" smtClean="0"/>
              <a:t>“tegenhouden”</a:t>
            </a:r>
            <a:endParaRPr lang="en-US" dirty="0"/>
          </a:p>
        </p:txBody>
      </p:sp>
      <p:sp>
        <p:nvSpPr>
          <p:cNvPr id="13" name="Tekstvak 12"/>
          <p:cNvSpPr txBox="1"/>
          <p:nvPr/>
        </p:nvSpPr>
        <p:spPr>
          <a:xfrm>
            <a:off x="452406" y="5857892"/>
            <a:ext cx="7749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nl-NL" dirty="0" smtClean="0">
                <a:solidFill>
                  <a:srgbClr val="0070C0"/>
                </a:solidFill>
              </a:rPr>
              <a:t>Vergelijk: Grote Weerstand -&gt; Dunne waterbuis -&gt; klein stroompje</a:t>
            </a:r>
          </a:p>
          <a:p>
            <a:pPr defTabSz="914400">
              <a:defRPr/>
            </a:pPr>
            <a:r>
              <a:rPr lang="nl-NL" dirty="0" smtClean="0">
                <a:solidFill>
                  <a:srgbClr val="0070C0"/>
                </a:solidFill>
              </a:rPr>
              <a:t>               Kleine Weerstand –&gt; Dikke waterbuis -&gt; grotere stroom</a:t>
            </a:r>
          </a:p>
          <a:p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16" y="1428736"/>
            <a:ext cx="239642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Schakeling2; </a:t>
            </a:r>
            <a:r>
              <a:rPr lang="en-US" dirty="0" err="1" smtClean="0"/>
              <a:t>Schakelaar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54" y="1500174"/>
            <a:ext cx="226695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08" y="1500174"/>
            <a:ext cx="714306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kstvak 11"/>
          <p:cNvSpPr txBox="1"/>
          <p:nvPr/>
        </p:nvSpPr>
        <p:spPr>
          <a:xfrm>
            <a:off x="309530" y="5715016"/>
            <a:ext cx="9031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Vergelijk: Schakelaar -&gt; Waterklep (open - dicht)</a:t>
            </a:r>
          </a:p>
          <a:p>
            <a:r>
              <a:rPr lang="nl-NL" dirty="0" smtClean="0"/>
              <a:t>&gt;&gt;Zodra de knop wordt ingedrukt gaat er een stroom lopen en gaat de led aan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Schakeling3; Parallel </a:t>
            </a:r>
            <a:r>
              <a:rPr lang="en-US" dirty="0" err="1" smtClean="0"/>
              <a:t>schakelen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81298" y="1071546"/>
            <a:ext cx="6820449" cy="3879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kstvak 11"/>
          <p:cNvSpPr txBox="1"/>
          <p:nvPr/>
        </p:nvSpPr>
        <p:spPr>
          <a:xfrm>
            <a:off x="144995" y="5000636"/>
            <a:ext cx="97610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parallel schakeling –&gt; 2 waterbuizen naast elkaar geeft een grotere stroom</a:t>
            </a:r>
          </a:p>
          <a:p>
            <a:r>
              <a:rPr lang="nl-NL" dirty="0" smtClean="0"/>
              <a:t>&gt;&gt;Zodra de druktoets wordt ingedrukt, komende weerstanden parallel te staan</a:t>
            </a:r>
          </a:p>
          <a:p>
            <a:r>
              <a:rPr lang="nl-NL" dirty="0" smtClean="0"/>
              <a:t>wordt de stroom groter - De led gaat feller </a:t>
            </a:r>
            <a:r>
              <a:rPr lang="nl-NL" dirty="0" smtClean="0"/>
              <a:t>branden</a:t>
            </a:r>
          </a:p>
          <a:p>
            <a:endParaRPr lang="nl-NL" dirty="0" smtClean="0"/>
          </a:p>
          <a:p>
            <a:r>
              <a:rPr lang="nl-NL" dirty="0" smtClean="0"/>
              <a:t>De </a:t>
            </a:r>
            <a:r>
              <a:rPr lang="nl-NL" dirty="0" smtClean="0"/>
              <a:t>vervangingsweerstand </a:t>
            </a:r>
            <a:r>
              <a:rPr lang="nl-NL" dirty="0" smtClean="0"/>
              <a:t>wordt; </a:t>
            </a:r>
            <a:r>
              <a:rPr lang="nl-NL" dirty="0" smtClean="0"/>
              <a:t>                               </a:t>
            </a:r>
          </a:p>
          <a:p>
            <a:r>
              <a:rPr lang="nl-NL" dirty="0" smtClean="0"/>
              <a:t> (1k</a:t>
            </a:r>
            <a:r>
              <a:rPr lang="el-GR" dirty="0" smtClean="0"/>
              <a:t>Ω</a:t>
            </a:r>
            <a:r>
              <a:rPr lang="nl-NL" dirty="0" smtClean="0"/>
              <a:t>*1k</a:t>
            </a:r>
            <a:r>
              <a:rPr lang="el-GR" dirty="0" smtClean="0"/>
              <a:t>Ω</a:t>
            </a:r>
            <a:r>
              <a:rPr lang="nl-NL" dirty="0" smtClean="0"/>
              <a:t> )/(1k</a:t>
            </a:r>
            <a:r>
              <a:rPr lang="el-GR" dirty="0" smtClean="0"/>
              <a:t>Ω</a:t>
            </a:r>
            <a:r>
              <a:rPr lang="nl-NL" dirty="0" smtClean="0"/>
              <a:t>+1k</a:t>
            </a:r>
            <a:r>
              <a:rPr lang="el-GR" dirty="0" smtClean="0"/>
              <a:t>Ω</a:t>
            </a:r>
            <a:r>
              <a:rPr lang="nl-NL" dirty="0" smtClean="0"/>
              <a:t> )</a:t>
            </a:r>
            <a:r>
              <a:rPr lang="en-US" dirty="0" smtClean="0"/>
              <a:t>=0,5k</a:t>
            </a:r>
            <a:r>
              <a:rPr lang="el-GR" dirty="0" smtClean="0"/>
              <a:t>Ω</a:t>
            </a:r>
            <a:r>
              <a:rPr lang="nl-NL" dirty="0" smtClean="0"/>
              <a:t> = 500</a:t>
            </a:r>
            <a:r>
              <a:rPr lang="el-GR" dirty="0" smtClean="0"/>
              <a:t> Ω</a:t>
            </a:r>
            <a:r>
              <a:rPr lang="nl-NL" dirty="0" smtClean="0"/>
              <a:t> </a:t>
            </a:r>
            <a:endParaRPr lang="en-US" dirty="0" smtClean="0"/>
          </a:p>
        </p:txBody>
      </p:sp>
      <p:sp>
        <p:nvSpPr>
          <p:cNvPr id="26626" name="AutoShape 2" descr="{\displaystyle R_{v}={{R_{1}\cdot R_{2}} \over {R_{1}+R_{2}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3066" y="5929330"/>
            <a:ext cx="2102832" cy="781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0968" y="1071546"/>
            <a:ext cx="1857388" cy="3936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Schakeling4; </a:t>
            </a:r>
            <a:r>
              <a:rPr lang="en-US" dirty="0" err="1" smtClean="0"/>
              <a:t>Serie</a:t>
            </a:r>
            <a:r>
              <a:rPr lang="en-US" dirty="0" smtClean="0"/>
              <a:t> </a:t>
            </a:r>
            <a:r>
              <a:rPr lang="en-US" dirty="0" err="1" smtClean="0"/>
              <a:t>schakelen</a:t>
            </a:r>
            <a:endParaRPr 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08" y="1071546"/>
            <a:ext cx="7257681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kstvak 10"/>
          <p:cNvSpPr txBox="1"/>
          <p:nvPr/>
        </p:nvSpPr>
        <p:spPr>
          <a:xfrm>
            <a:off x="309530" y="5286388"/>
            <a:ext cx="94163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serie schakeling –&gt; 2 waterbuizen achter elkaar geeft een kleine stroom</a:t>
            </a:r>
          </a:p>
          <a:p>
            <a:r>
              <a:rPr lang="nl-NL" dirty="0" smtClean="0"/>
              <a:t>&gt;&gt;Zodra de knop wordt losgelaten, komende weerstanden in serie te staan</a:t>
            </a:r>
          </a:p>
          <a:p>
            <a:r>
              <a:rPr lang="nl-NL" dirty="0" smtClean="0"/>
              <a:t>wordt de stroom kleiner - De led gaat minder fel </a:t>
            </a:r>
            <a:r>
              <a:rPr lang="nl-NL" dirty="0" smtClean="0"/>
              <a:t>branden</a:t>
            </a:r>
          </a:p>
          <a:p>
            <a:endParaRPr lang="nl-NL" dirty="0" smtClean="0"/>
          </a:p>
          <a:p>
            <a:r>
              <a:rPr lang="nl-NL" dirty="0" smtClean="0"/>
              <a:t>De totaal weerstand wordt; 470</a:t>
            </a:r>
            <a:r>
              <a:rPr lang="el-GR" dirty="0" smtClean="0"/>
              <a:t> Ω</a:t>
            </a:r>
            <a:r>
              <a:rPr lang="nl-NL" dirty="0" smtClean="0"/>
              <a:t> (R1) + 470</a:t>
            </a:r>
            <a:r>
              <a:rPr lang="el-GR" dirty="0" smtClean="0"/>
              <a:t> Ω</a:t>
            </a:r>
            <a:r>
              <a:rPr lang="nl-NL" dirty="0" smtClean="0"/>
              <a:t> (R2) = 940 </a:t>
            </a:r>
            <a:r>
              <a:rPr lang="el-GR" dirty="0" smtClean="0"/>
              <a:t>Ω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68" y="1142984"/>
            <a:ext cx="1928826" cy="397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Schakeling5; LDR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1428736"/>
            <a:ext cx="1500198" cy="409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1166" y="1285860"/>
            <a:ext cx="7409558" cy="4186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vak 7"/>
          <p:cNvSpPr txBox="1"/>
          <p:nvPr/>
        </p:nvSpPr>
        <p:spPr>
          <a:xfrm>
            <a:off x="309530" y="5715016"/>
            <a:ext cx="773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Een LDR is een lichtgevoelige weerstand (</a:t>
            </a:r>
            <a:r>
              <a:rPr lang="nl-NL" dirty="0" err="1" smtClean="0"/>
              <a:t>Light</a:t>
            </a:r>
            <a:r>
              <a:rPr lang="nl-NL" dirty="0" smtClean="0"/>
              <a:t> </a:t>
            </a:r>
            <a:r>
              <a:rPr lang="nl-NL" dirty="0" err="1" smtClean="0"/>
              <a:t>Dependent</a:t>
            </a:r>
            <a:r>
              <a:rPr lang="nl-NL" dirty="0" smtClean="0"/>
              <a:t> </a:t>
            </a:r>
            <a:r>
              <a:rPr lang="nl-NL" dirty="0" err="1" smtClean="0"/>
              <a:t>Resistor</a:t>
            </a:r>
            <a:r>
              <a:rPr lang="nl-NL" dirty="0" smtClean="0"/>
              <a:t>)</a:t>
            </a:r>
            <a:endParaRPr lang="en-US" dirty="0" smtClean="0"/>
          </a:p>
          <a:p>
            <a:r>
              <a:rPr lang="nl-NL" dirty="0" smtClean="0"/>
              <a:t>Als er meer licht op komt, dan wordt de weerstand minder </a:t>
            </a:r>
          </a:p>
          <a:p>
            <a:r>
              <a:rPr lang="nl-NL" dirty="0" smtClean="0"/>
              <a:t>en dan kan er meer stroom doorheen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Intermezzo1 - Kleurcodes</a:t>
            </a:r>
            <a:endParaRPr lang="nl-NL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44" y="1428736"/>
            <a:ext cx="2686070" cy="402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8554" y="1500174"/>
            <a:ext cx="5929354" cy="340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vak 6"/>
          <p:cNvSpPr txBox="1"/>
          <p:nvPr/>
        </p:nvSpPr>
        <p:spPr>
          <a:xfrm>
            <a:off x="238091" y="5786454"/>
            <a:ext cx="9572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Zie</a:t>
            </a:r>
            <a:r>
              <a:rPr lang="en-US" sz="1400" dirty="0" smtClean="0"/>
              <a:t>; https://www.digikey.nl/nl/resources/conversion-calculators/conversion-calculator-resistor-color-code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5229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15545</TotalTime>
  <Words>823</Words>
  <Application>Microsoft Office PowerPoint</Application>
  <PresentationFormat>A4 (210 x 297 mm)</PresentationFormat>
  <Paragraphs>168</Paragraphs>
  <Slides>26</Slides>
  <Notes>7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TechDen Zwolle                      Workshop                       Elektronica                    voor                       beginners </vt:lpstr>
      <vt:lpstr>Breadboard (Prikbord)</vt:lpstr>
      <vt:lpstr>Power op je breadboard</vt:lpstr>
      <vt:lpstr>Schakeling1; LED</vt:lpstr>
      <vt:lpstr>Schakeling2; Schakelaar</vt:lpstr>
      <vt:lpstr>Schakeling3; Parallel schakelen</vt:lpstr>
      <vt:lpstr>Schakeling4; Serie schakelen</vt:lpstr>
      <vt:lpstr>Schakeling5; LDR</vt:lpstr>
      <vt:lpstr>Intermezzo1 - Kleurcodes</vt:lpstr>
      <vt:lpstr>Intermezzo2; Wet van Ohm</vt:lpstr>
      <vt:lpstr>Schakeling6; Condensator</vt:lpstr>
      <vt:lpstr>Schakeling7; Diode</vt:lpstr>
      <vt:lpstr>Schakeling8; Transistor als schakelaar</vt:lpstr>
      <vt:lpstr>Intermezzo3 – NPN transistor</vt:lpstr>
      <vt:lpstr>Intermezzo4 – PNP transistor</vt:lpstr>
      <vt:lpstr>Schakeling9; Transistor als versterker</vt:lpstr>
      <vt:lpstr>Schakeling10; Inschakelvertraging</vt:lpstr>
      <vt:lpstr>Schakeling11; Uitschakelvertraging</vt:lpstr>
      <vt:lpstr>Schakeling12; Knipperlicht</vt:lpstr>
      <vt:lpstr>Componenten (1)</vt:lpstr>
      <vt:lpstr>Componenten (2)</vt:lpstr>
      <vt:lpstr>Componenten (3)</vt:lpstr>
      <vt:lpstr>Handige tools</vt:lpstr>
      <vt:lpstr>Codes condensatoren</vt:lpstr>
      <vt:lpstr>555 Oscillator (op keyboard kitje)</vt:lpstr>
      <vt:lpstr>TechDen Zwolle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van Dalen</cp:lastModifiedBy>
  <cp:revision>217</cp:revision>
  <cp:lastPrinted>2023-03-03T16:10:16Z</cp:lastPrinted>
  <dcterms:created xsi:type="dcterms:W3CDTF">2021-07-01T07:07:20Z</dcterms:created>
  <dcterms:modified xsi:type="dcterms:W3CDTF">2026-01-22T12:36:24Z</dcterms:modified>
</cp:coreProperties>
</file>